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917" y="58"/>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346844C9-C0D8-4F77-955E-3C983BB41C7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1747" name="Rectangle 3">
            <a:extLst>
              <a:ext uri="{FF2B5EF4-FFF2-40B4-BE49-F238E27FC236}">
                <a16:creationId xmlns:a16="http://schemas.microsoft.com/office/drawing/2014/main" id="{99941DB6-65CE-4798-8389-D6D7B3ACAD6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9F8D457B-635F-4378-8AF6-66C4B0F889FF}"/>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9" name="Rectangle 5">
            <a:extLst>
              <a:ext uri="{FF2B5EF4-FFF2-40B4-BE49-F238E27FC236}">
                <a16:creationId xmlns:a16="http://schemas.microsoft.com/office/drawing/2014/main" id="{4684C2D5-AC28-42D2-AFDA-41BF4BE622FC}"/>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0" name="Rectangle 6">
            <a:extLst>
              <a:ext uri="{FF2B5EF4-FFF2-40B4-BE49-F238E27FC236}">
                <a16:creationId xmlns:a16="http://schemas.microsoft.com/office/drawing/2014/main" id="{E5F17509-83FA-457C-9C02-9E93F12D0C5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1751" name="Rectangle 7">
            <a:extLst>
              <a:ext uri="{FF2B5EF4-FFF2-40B4-BE49-F238E27FC236}">
                <a16:creationId xmlns:a16="http://schemas.microsoft.com/office/drawing/2014/main" id="{731EDDFF-EA8D-48CB-A41A-DB1C0AB74E8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782251D-F7A7-4545-9F3B-4D17DAE3139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83B23997-C8CD-4E85-829A-7B9712FFED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E2BA7B-E03F-41C4-8076-107CD6D57A4E}"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BFA784CA-0B17-462E-8BA1-053D82358196}"/>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A0141D4D-D4C6-4620-B851-072499B491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58DA8C6A-3956-4F70-9CD8-54522751D34E}"/>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7AAEFB19-6067-4CE1-B1CC-BD414D344D13}"/>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698"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29699" name="Rectangle 3"/>
          <p:cNvSpPr>
            <a:spLocks noGrp="1" noChangeArrowheads="1"/>
          </p:cNvSpPr>
          <p:nvPr>
            <p:ph type="subTitle" idx="1"/>
          </p:nvPr>
        </p:nvSpPr>
        <p:spPr>
          <a:xfrm>
            <a:off x="2641600" y="40386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92976B42-F9B5-4DC9-AAE7-13227BE28674}"/>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B30D52D8-0510-40CE-B6F6-F28261577378}"/>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90C47664-C368-4BEE-B934-F881A34000E2}"/>
              </a:ext>
            </a:extLst>
          </p:cNvPr>
          <p:cNvSpPr>
            <a:spLocks noGrp="1" noChangeArrowheads="1"/>
          </p:cNvSpPr>
          <p:nvPr>
            <p:ph type="sldNum" sz="quarter" idx="12"/>
          </p:nvPr>
        </p:nvSpPr>
        <p:spPr/>
        <p:txBody>
          <a:bodyPr/>
          <a:lstStyle>
            <a:lvl1pPr>
              <a:defRPr/>
            </a:lvl1pPr>
          </a:lstStyle>
          <a:p>
            <a:pPr>
              <a:defRPr/>
            </a:pPr>
            <a:fld id="{94945AD1-A2AB-4284-A8D9-C542696ACFE2}" type="slidenum">
              <a:rPr lang="en-US" altLang="en-US"/>
              <a:pPr>
                <a:defRPr/>
              </a:pPr>
              <a:t>‹#›</a:t>
            </a:fld>
            <a:endParaRPr lang="en-US" altLang="en-US"/>
          </a:p>
        </p:txBody>
      </p:sp>
    </p:spTree>
    <p:extLst>
      <p:ext uri="{BB962C8B-B14F-4D97-AF65-F5344CB8AC3E}">
        <p14:creationId xmlns:p14="http://schemas.microsoft.com/office/powerpoint/2010/main" val="280987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6BE5FEB-EDFD-47E9-9987-AEB32DABC3A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D5419AD-7EAE-4992-9E41-19F62361D0F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A416C12-935C-4BA4-AC78-A179DBC40F7D}"/>
              </a:ext>
            </a:extLst>
          </p:cNvPr>
          <p:cNvSpPr>
            <a:spLocks noGrp="1" noChangeArrowheads="1"/>
          </p:cNvSpPr>
          <p:nvPr>
            <p:ph type="sldNum" sz="quarter" idx="12"/>
          </p:nvPr>
        </p:nvSpPr>
        <p:spPr>
          <a:ln/>
        </p:spPr>
        <p:txBody>
          <a:bodyPr/>
          <a:lstStyle>
            <a:lvl1pPr>
              <a:defRPr/>
            </a:lvl1pPr>
          </a:lstStyle>
          <a:p>
            <a:pPr>
              <a:defRPr/>
            </a:pPr>
            <a:fld id="{D11D66E0-601C-4E55-96C8-FF558CCC6F96}" type="slidenum">
              <a:rPr lang="en-US" altLang="en-US"/>
              <a:pPr>
                <a:defRPr/>
              </a:pPr>
              <a:t>‹#›</a:t>
            </a:fld>
            <a:endParaRPr lang="en-US" altLang="en-US"/>
          </a:p>
        </p:txBody>
      </p:sp>
    </p:spTree>
    <p:extLst>
      <p:ext uri="{BB962C8B-B14F-4D97-AF65-F5344CB8AC3E}">
        <p14:creationId xmlns:p14="http://schemas.microsoft.com/office/powerpoint/2010/main" val="246695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29348D0-1F0B-4729-9A8D-0FF6C8C8E8C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6A00CD9-4BA8-4E79-B412-AD8772D0B63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2E24218-AD25-4C2E-B99E-6831E731564C}"/>
              </a:ext>
            </a:extLst>
          </p:cNvPr>
          <p:cNvSpPr>
            <a:spLocks noGrp="1" noChangeArrowheads="1"/>
          </p:cNvSpPr>
          <p:nvPr>
            <p:ph type="sldNum" sz="quarter" idx="12"/>
          </p:nvPr>
        </p:nvSpPr>
        <p:spPr>
          <a:ln/>
        </p:spPr>
        <p:txBody>
          <a:bodyPr/>
          <a:lstStyle>
            <a:lvl1pPr>
              <a:defRPr/>
            </a:lvl1pPr>
          </a:lstStyle>
          <a:p>
            <a:pPr>
              <a:defRPr/>
            </a:pPr>
            <a:fld id="{672BF5F7-90A6-4007-8C12-A0553EA09C3D}" type="slidenum">
              <a:rPr lang="en-US" altLang="en-US"/>
              <a:pPr>
                <a:defRPr/>
              </a:pPr>
              <a:t>‹#›</a:t>
            </a:fld>
            <a:endParaRPr lang="en-US" altLang="en-US"/>
          </a:p>
        </p:txBody>
      </p:sp>
    </p:spTree>
    <p:extLst>
      <p:ext uri="{BB962C8B-B14F-4D97-AF65-F5344CB8AC3E}">
        <p14:creationId xmlns:p14="http://schemas.microsoft.com/office/powerpoint/2010/main" val="329084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0979452-EE63-4696-A5A5-BD82F2EC0AD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C621994-AB85-4E58-B28A-7880746D4D9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795C4B6-339B-4BA0-A9D0-D43EB729A32E}"/>
              </a:ext>
            </a:extLst>
          </p:cNvPr>
          <p:cNvSpPr>
            <a:spLocks noGrp="1" noChangeArrowheads="1"/>
          </p:cNvSpPr>
          <p:nvPr>
            <p:ph type="sldNum" sz="quarter" idx="12"/>
          </p:nvPr>
        </p:nvSpPr>
        <p:spPr>
          <a:ln/>
        </p:spPr>
        <p:txBody>
          <a:bodyPr/>
          <a:lstStyle>
            <a:lvl1pPr>
              <a:defRPr/>
            </a:lvl1pPr>
          </a:lstStyle>
          <a:p>
            <a:pPr>
              <a:defRPr/>
            </a:pPr>
            <a:fld id="{EC365F17-99F2-42D8-AD14-6858F642008E}" type="slidenum">
              <a:rPr lang="en-US" altLang="en-US"/>
              <a:pPr>
                <a:defRPr/>
              </a:pPr>
              <a:t>‹#›</a:t>
            </a:fld>
            <a:endParaRPr lang="en-US" altLang="en-US"/>
          </a:p>
        </p:txBody>
      </p:sp>
    </p:spTree>
    <p:extLst>
      <p:ext uri="{BB962C8B-B14F-4D97-AF65-F5344CB8AC3E}">
        <p14:creationId xmlns:p14="http://schemas.microsoft.com/office/powerpoint/2010/main" val="1169032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7FA0185-78D1-4157-8545-1791B4775BF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7C9A4EF-C019-46B6-B70F-D863929095A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BE63A23-FEAD-4B3C-8472-AADBBD74489C}"/>
              </a:ext>
            </a:extLst>
          </p:cNvPr>
          <p:cNvSpPr>
            <a:spLocks noGrp="1" noChangeArrowheads="1"/>
          </p:cNvSpPr>
          <p:nvPr>
            <p:ph type="sldNum" sz="quarter" idx="12"/>
          </p:nvPr>
        </p:nvSpPr>
        <p:spPr>
          <a:ln/>
        </p:spPr>
        <p:txBody>
          <a:bodyPr/>
          <a:lstStyle>
            <a:lvl1pPr>
              <a:defRPr/>
            </a:lvl1pPr>
          </a:lstStyle>
          <a:p>
            <a:pPr>
              <a:defRPr/>
            </a:pPr>
            <a:fld id="{A39D639C-DF91-4F2F-8513-FA7DD1F5FBE0}" type="slidenum">
              <a:rPr lang="en-US" altLang="en-US"/>
              <a:pPr>
                <a:defRPr/>
              </a:pPr>
              <a:t>‹#›</a:t>
            </a:fld>
            <a:endParaRPr lang="en-US" altLang="en-US"/>
          </a:p>
        </p:txBody>
      </p:sp>
    </p:spTree>
    <p:extLst>
      <p:ext uri="{BB962C8B-B14F-4D97-AF65-F5344CB8AC3E}">
        <p14:creationId xmlns:p14="http://schemas.microsoft.com/office/powerpoint/2010/main" val="298220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4E907D3-0E1C-4222-B7FF-7CE1436B778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14B32A56-87A0-4760-B50F-67C17B5A3C9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7C8DAF8F-FC2D-4468-B4D5-98FFACA4F4F9}"/>
              </a:ext>
            </a:extLst>
          </p:cNvPr>
          <p:cNvSpPr>
            <a:spLocks noGrp="1" noChangeArrowheads="1"/>
          </p:cNvSpPr>
          <p:nvPr>
            <p:ph type="sldNum" sz="quarter" idx="12"/>
          </p:nvPr>
        </p:nvSpPr>
        <p:spPr>
          <a:ln/>
        </p:spPr>
        <p:txBody>
          <a:bodyPr/>
          <a:lstStyle>
            <a:lvl1pPr>
              <a:defRPr/>
            </a:lvl1pPr>
          </a:lstStyle>
          <a:p>
            <a:pPr>
              <a:defRPr/>
            </a:pPr>
            <a:fld id="{7A67AFA5-9CFB-44C3-8B38-9BC6601C9EB7}" type="slidenum">
              <a:rPr lang="en-US" altLang="en-US"/>
              <a:pPr>
                <a:defRPr/>
              </a:pPr>
              <a:t>‹#›</a:t>
            </a:fld>
            <a:endParaRPr lang="en-US" altLang="en-US"/>
          </a:p>
        </p:txBody>
      </p:sp>
    </p:spTree>
    <p:extLst>
      <p:ext uri="{BB962C8B-B14F-4D97-AF65-F5344CB8AC3E}">
        <p14:creationId xmlns:p14="http://schemas.microsoft.com/office/powerpoint/2010/main" val="44103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5A0EDFD-5B73-4623-9C34-AEB688A83B6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0F17974E-AD8F-461F-A1B9-E4254EDBF61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F4FB95F4-1524-417F-A761-AEDB40D00B71}"/>
              </a:ext>
            </a:extLst>
          </p:cNvPr>
          <p:cNvSpPr>
            <a:spLocks noGrp="1" noChangeArrowheads="1"/>
          </p:cNvSpPr>
          <p:nvPr>
            <p:ph type="sldNum" sz="quarter" idx="12"/>
          </p:nvPr>
        </p:nvSpPr>
        <p:spPr>
          <a:ln/>
        </p:spPr>
        <p:txBody>
          <a:bodyPr/>
          <a:lstStyle>
            <a:lvl1pPr>
              <a:defRPr/>
            </a:lvl1pPr>
          </a:lstStyle>
          <a:p>
            <a:pPr>
              <a:defRPr/>
            </a:pPr>
            <a:fld id="{DFC44648-873A-4007-B328-71635F22684E}" type="slidenum">
              <a:rPr lang="en-US" altLang="en-US"/>
              <a:pPr>
                <a:defRPr/>
              </a:pPr>
              <a:t>‹#›</a:t>
            </a:fld>
            <a:endParaRPr lang="en-US" altLang="en-US"/>
          </a:p>
        </p:txBody>
      </p:sp>
    </p:spTree>
    <p:extLst>
      <p:ext uri="{BB962C8B-B14F-4D97-AF65-F5344CB8AC3E}">
        <p14:creationId xmlns:p14="http://schemas.microsoft.com/office/powerpoint/2010/main" val="4022297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DFC81EA-01F0-4483-9740-B2E87B2F5A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CE7D4BB4-E0C1-474D-A7FC-C8242B266B4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8C124929-728E-4A1B-8B7C-104E55747F55}"/>
              </a:ext>
            </a:extLst>
          </p:cNvPr>
          <p:cNvSpPr>
            <a:spLocks noGrp="1" noChangeArrowheads="1"/>
          </p:cNvSpPr>
          <p:nvPr>
            <p:ph type="sldNum" sz="quarter" idx="12"/>
          </p:nvPr>
        </p:nvSpPr>
        <p:spPr>
          <a:ln/>
        </p:spPr>
        <p:txBody>
          <a:bodyPr/>
          <a:lstStyle>
            <a:lvl1pPr>
              <a:defRPr/>
            </a:lvl1pPr>
          </a:lstStyle>
          <a:p>
            <a:pPr>
              <a:defRPr/>
            </a:pPr>
            <a:fld id="{707671AF-13C5-4816-BB18-9E1B8BC7D49E}" type="slidenum">
              <a:rPr lang="en-US" altLang="en-US"/>
              <a:pPr>
                <a:defRPr/>
              </a:pPr>
              <a:t>‹#›</a:t>
            </a:fld>
            <a:endParaRPr lang="en-US" altLang="en-US"/>
          </a:p>
        </p:txBody>
      </p:sp>
    </p:spTree>
    <p:extLst>
      <p:ext uri="{BB962C8B-B14F-4D97-AF65-F5344CB8AC3E}">
        <p14:creationId xmlns:p14="http://schemas.microsoft.com/office/powerpoint/2010/main" val="1332000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40DE586-7250-4DD9-9696-90141657D87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2F1621F6-30AB-41BD-B648-5AA67F9964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0EFDB454-B0F4-415A-9996-1FC65D07FAA9}"/>
              </a:ext>
            </a:extLst>
          </p:cNvPr>
          <p:cNvSpPr>
            <a:spLocks noGrp="1" noChangeArrowheads="1"/>
          </p:cNvSpPr>
          <p:nvPr>
            <p:ph type="sldNum" sz="quarter" idx="12"/>
          </p:nvPr>
        </p:nvSpPr>
        <p:spPr>
          <a:ln/>
        </p:spPr>
        <p:txBody>
          <a:bodyPr/>
          <a:lstStyle>
            <a:lvl1pPr>
              <a:defRPr/>
            </a:lvl1pPr>
          </a:lstStyle>
          <a:p>
            <a:pPr>
              <a:defRPr/>
            </a:pPr>
            <a:fld id="{ACBF3999-8CA8-44D5-B919-93FB0FAE71B9}" type="slidenum">
              <a:rPr lang="en-US" altLang="en-US"/>
              <a:pPr>
                <a:defRPr/>
              </a:pPr>
              <a:t>‹#›</a:t>
            </a:fld>
            <a:endParaRPr lang="en-US" altLang="en-US"/>
          </a:p>
        </p:txBody>
      </p:sp>
    </p:spTree>
    <p:extLst>
      <p:ext uri="{BB962C8B-B14F-4D97-AF65-F5344CB8AC3E}">
        <p14:creationId xmlns:p14="http://schemas.microsoft.com/office/powerpoint/2010/main" val="3469810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4369125-344A-4540-8432-1AC8E9F08B1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AEBBBE5-492D-423C-A4F3-29CD51EAAA1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B996AC04-E0CE-4503-BD0E-4B3F1F417329}"/>
              </a:ext>
            </a:extLst>
          </p:cNvPr>
          <p:cNvSpPr>
            <a:spLocks noGrp="1" noChangeArrowheads="1"/>
          </p:cNvSpPr>
          <p:nvPr>
            <p:ph type="sldNum" sz="quarter" idx="12"/>
          </p:nvPr>
        </p:nvSpPr>
        <p:spPr>
          <a:ln/>
        </p:spPr>
        <p:txBody>
          <a:bodyPr/>
          <a:lstStyle>
            <a:lvl1pPr>
              <a:defRPr/>
            </a:lvl1pPr>
          </a:lstStyle>
          <a:p>
            <a:pPr>
              <a:defRPr/>
            </a:pPr>
            <a:fld id="{F91536F5-9F05-4B87-8D6A-0908997CC08D}" type="slidenum">
              <a:rPr lang="en-US" altLang="en-US"/>
              <a:pPr>
                <a:defRPr/>
              </a:pPr>
              <a:t>‹#›</a:t>
            </a:fld>
            <a:endParaRPr lang="en-US" altLang="en-US"/>
          </a:p>
        </p:txBody>
      </p:sp>
    </p:spTree>
    <p:extLst>
      <p:ext uri="{BB962C8B-B14F-4D97-AF65-F5344CB8AC3E}">
        <p14:creationId xmlns:p14="http://schemas.microsoft.com/office/powerpoint/2010/main" val="115917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9C71000-8C53-4416-AC5E-3CF1C5EC085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F847315-3A4B-4379-9DF6-8F2851F9497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80761BB-16E2-4ACC-BD56-FEA4F6A63E5A}"/>
              </a:ext>
            </a:extLst>
          </p:cNvPr>
          <p:cNvSpPr>
            <a:spLocks noGrp="1" noChangeArrowheads="1"/>
          </p:cNvSpPr>
          <p:nvPr>
            <p:ph type="sldNum" sz="quarter" idx="12"/>
          </p:nvPr>
        </p:nvSpPr>
        <p:spPr>
          <a:ln/>
        </p:spPr>
        <p:txBody>
          <a:bodyPr/>
          <a:lstStyle>
            <a:lvl1pPr>
              <a:defRPr/>
            </a:lvl1pPr>
          </a:lstStyle>
          <a:p>
            <a:pPr>
              <a:defRPr/>
            </a:pPr>
            <a:fld id="{9BA7EDE7-7648-4612-866C-B49974550AA0}" type="slidenum">
              <a:rPr lang="en-US" altLang="en-US"/>
              <a:pPr>
                <a:defRPr/>
              </a:pPr>
              <a:t>‹#›</a:t>
            </a:fld>
            <a:endParaRPr lang="en-US" altLang="en-US"/>
          </a:p>
        </p:txBody>
      </p:sp>
    </p:spTree>
    <p:extLst>
      <p:ext uri="{BB962C8B-B14F-4D97-AF65-F5344CB8AC3E}">
        <p14:creationId xmlns:p14="http://schemas.microsoft.com/office/powerpoint/2010/main" val="4089869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FE83C50-C4F0-478A-9C8A-1ECC6E683CC4}"/>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B4B3BF0-D9BB-4657-A224-308EFA6AD2A4}"/>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6" name="Rectangle 4">
            <a:extLst>
              <a:ext uri="{FF2B5EF4-FFF2-40B4-BE49-F238E27FC236}">
                <a16:creationId xmlns:a16="http://schemas.microsoft.com/office/drawing/2014/main" id="{0610EEF6-79FE-4F3A-A0D8-75ABDADD96E6}"/>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28677" name="Rectangle 5">
            <a:extLst>
              <a:ext uri="{FF2B5EF4-FFF2-40B4-BE49-F238E27FC236}">
                <a16:creationId xmlns:a16="http://schemas.microsoft.com/office/drawing/2014/main" id="{D5332464-5CBF-44A0-A757-7AD87B82B6AA}"/>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28678" name="Rectangle 6">
            <a:extLst>
              <a:ext uri="{FF2B5EF4-FFF2-40B4-BE49-F238E27FC236}">
                <a16:creationId xmlns:a16="http://schemas.microsoft.com/office/drawing/2014/main" id="{648825EA-F55D-4B83-A250-22B7FBF06DDE}"/>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71C3C34E-14BA-44FA-A2AE-AF512E161A1A}" type="slidenum">
              <a:rPr lang="en-US" altLang="en-US"/>
              <a:pPr>
                <a:defRPr/>
              </a:pPr>
              <a:t>‹#›</a:t>
            </a:fld>
            <a:endParaRPr lang="en-US" altLang="en-US"/>
          </a:p>
        </p:txBody>
      </p:sp>
      <p:sp>
        <p:nvSpPr>
          <p:cNvPr id="1031" name="Freeform 7">
            <a:extLst>
              <a:ext uri="{FF2B5EF4-FFF2-40B4-BE49-F238E27FC236}">
                <a16:creationId xmlns:a16="http://schemas.microsoft.com/office/drawing/2014/main" id="{918CF5B9-745D-4CA2-93C1-3A093554F0B0}"/>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38" r:id="rId1"/>
    <p:sldLayoutId id="2147484428" r:id="rId2"/>
    <p:sldLayoutId id="2147484429" r:id="rId3"/>
    <p:sldLayoutId id="2147484430" r:id="rId4"/>
    <p:sldLayoutId id="2147484431" r:id="rId5"/>
    <p:sldLayoutId id="2147484432" r:id="rId6"/>
    <p:sldLayoutId id="2147484433" r:id="rId7"/>
    <p:sldLayoutId id="2147484434" r:id="rId8"/>
    <p:sldLayoutId id="2147484435" r:id="rId9"/>
    <p:sldLayoutId id="2147484436" r:id="rId10"/>
    <p:sldLayoutId id="2147484437"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A5D0D07-B147-4D14-A0F2-903E64273F4A}"/>
              </a:ext>
            </a:extLst>
          </p:cNvPr>
          <p:cNvSpPr>
            <a:spLocks noGrp="1" noChangeArrowheads="1"/>
          </p:cNvSpPr>
          <p:nvPr>
            <p:ph type="ctrTitle"/>
          </p:nvPr>
        </p:nvSpPr>
        <p:spPr>
          <a:xfrm>
            <a:off x="2438401" y="1447800"/>
            <a:ext cx="7623175" cy="2209800"/>
          </a:xfrm>
        </p:spPr>
        <p:txBody>
          <a:bodyPr/>
          <a:lstStyle/>
          <a:p>
            <a:pPr eaLnBrk="1" hangingPunct="1"/>
            <a:r>
              <a:rPr lang="en-US" altLang="en-US" dirty="0"/>
              <a:t>Statute of Frauds</a:t>
            </a:r>
          </a:p>
        </p:txBody>
      </p:sp>
      <p:sp>
        <p:nvSpPr>
          <p:cNvPr id="4099" name="Rectangle 3">
            <a:extLst>
              <a:ext uri="{FF2B5EF4-FFF2-40B4-BE49-F238E27FC236}">
                <a16:creationId xmlns:a16="http://schemas.microsoft.com/office/drawing/2014/main" id="{8911365E-D7DA-42E2-B50E-430D0C1D33A5}"/>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46ED8-3D86-4299-812A-8F2FC026929F}"/>
              </a:ext>
            </a:extLst>
          </p:cNvPr>
          <p:cNvSpPr>
            <a:spLocks noGrp="1"/>
          </p:cNvSpPr>
          <p:nvPr>
            <p:ph type="title"/>
          </p:nvPr>
        </p:nvSpPr>
        <p:spPr/>
        <p:txBody>
          <a:bodyPr/>
          <a:lstStyle/>
          <a:p>
            <a:r>
              <a:rPr lang="en-US" dirty="0"/>
              <a:t>Effect of the Statute of Frauds</a:t>
            </a:r>
          </a:p>
        </p:txBody>
      </p:sp>
      <p:sp>
        <p:nvSpPr>
          <p:cNvPr id="3" name="Content Placeholder 2">
            <a:extLst>
              <a:ext uri="{FF2B5EF4-FFF2-40B4-BE49-F238E27FC236}">
                <a16:creationId xmlns:a16="http://schemas.microsoft.com/office/drawing/2014/main" id="{25D6CD74-CF2C-43E8-9B85-30DEA6C7269F}"/>
              </a:ext>
            </a:extLst>
          </p:cNvPr>
          <p:cNvSpPr>
            <a:spLocks noGrp="1"/>
          </p:cNvSpPr>
          <p:nvPr>
            <p:ph idx="1"/>
          </p:nvPr>
        </p:nvSpPr>
        <p:spPr/>
        <p:txBody>
          <a:bodyPr/>
          <a:lstStyle/>
          <a:p>
            <a:r>
              <a:rPr lang="en-US" dirty="0"/>
              <a:t>“The” statute of frauds (“the” because each state has one) requires that certain contracts be in writing in order to be enforceable (subject to the exceptions noted below).  The statute specifies categories of contracts that must be in writing.  </a:t>
            </a:r>
          </a:p>
        </p:txBody>
      </p:sp>
    </p:spTree>
    <p:extLst>
      <p:ext uri="{BB962C8B-B14F-4D97-AF65-F5344CB8AC3E}">
        <p14:creationId xmlns:p14="http://schemas.microsoft.com/office/powerpoint/2010/main" val="1662406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039C8-AE77-47D1-8F03-E1904A556345}"/>
              </a:ext>
            </a:extLst>
          </p:cNvPr>
          <p:cNvSpPr>
            <a:spLocks noGrp="1"/>
          </p:cNvSpPr>
          <p:nvPr>
            <p:ph type="title"/>
          </p:nvPr>
        </p:nvSpPr>
        <p:spPr/>
        <p:txBody>
          <a:bodyPr/>
          <a:lstStyle/>
          <a:p>
            <a:r>
              <a:rPr lang="en-US" dirty="0"/>
              <a:t>Basic Categories</a:t>
            </a:r>
          </a:p>
        </p:txBody>
      </p:sp>
      <p:sp>
        <p:nvSpPr>
          <p:cNvPr id="3" name="Content Placeholder 2">
            <a:extLst>
              <a:ext uri="{FF2B5EF4-FFF2-40B4-BE49-F238E27FC236}">
                <a16:creationId xmlns:a16="http://schemas.microsoft.com/office/drawing/2014/main" id="{8DFD840D-068E-46F9-8971-3B1320CF82AE}"/>
              </a:ext>
            </a:extLst>
          </p:cNvPr>
          <p:cNvSpPr>
            <a:spLocks noGrp="1"/>
          </p:cNvSpPr>
          <p:nvPr>
            <p:ph idx="1"/>
          </p:nvPr>
        </p:nvSpPr>
        <p:spPr/>
        <p:txBody>
          <a:bodyPr/>
          <a:lstStyle/>
          <a:p>
            <a:pPr marL="0" marR="0">
              <a:spcBef>
                <a:spcPts val="0"/>
              </a:spcBef>
              <a:spcAft>
                <a:spcPts val="0"/>
              </a:spcAft>
            </a:pPr>
            <a:r>
              <a:rPr lang="en-US" sz="2600" b="1" dirty="0">
                <a:effectLst/>
                <a:ea typeface="Times New Roman" panose="02020603050405020304" pitchFamily="18" charset="0"/>
                <a:cs typeface="Times New Roman" panose="02020603050405020304" pitchFamily="18" charset="0"/>
              </a:rPr>
              <a:t>M</a:t>
            </a:r>
            <a:r>
              <a:rPr lang="en-US" sz="2600" dirty="0">
                <a:effectLst/>
                <a:ea typeface="Times New Roman" panose="02020603050405020304" pitchFamily="18" charset="0"/>
                <a:cs typeface="Times New Roman" panose="02020603050405020304" pitchFamily="18" charset="0"/>
              </a:rPr>
              <a:t> = contracts the consideration for which is </a:t>
            </a:r>
            <a:r>
              <a:rPr lang="en-US" sz="2600" b="1" dirty="0">
                <a:effectLst/>
                <a:ea typeface="Times New Roman" panose="02020603050405020304" pitchFamily="18" charset="0"/>
                <a:cs typeface="Times New Roman" panose="02020603050405020304" pitchFamily="18" charset="0"/>
              </a:rPr>
              <a:t>marriage</a:t>
            </a:r>
            <a:endParaRPr lang="en-US" sz="26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600" b="1" dirty="0">
                <a:effectLst/>
                <a:ea typeface="Times New Roman" panose="02020603050405020304" pitchFamily="18" charset="0"/>
                <a:cs typeface="Times New Roman" panose="02020603050405020304" pitchFamily="18" charset="0"/>
              </a:rPr>
              <a:t>Y</a:t>
            </a:r>
            <a:r>
              <a:rPr lang="en-US" sz="2600" dirty="0">
                <a:effectLst/>
                <a:ea typeface="Times New Roman" panose="02020603050405020304" pitchFamily="18" charset="0"/>
                <a:cs typeface="Times New Roman" panose="02020603050405020304" pitchFamily="18" charset="0"/>
              </a:rPr>
              <a:t> = contracts not performable within one </a:t>
            </a:r>
            <a:r>
              <a:rPr lang="en-US" sz="2600" b="1" dirty="0">
                <a:effectLst/>
                <a:ea typeface="Times New Roman" panose="02020603050405020304" pitchFamily="18" charset="0"/>
                <a:cs typeface="Times New Roman" panose="02020603050405020304" pitchFamily="18" charset="0"/>
              </a:rPr>
              <a:t>year</a:t>
            </a:r>
            <a:endParaRPr lang="en-US" sz="26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600" b="1" dirty="0">
                <a:effectLst/>
                <a:ea typeface="Times New Roman" panose="02020603050405020304" pitchFamily="18" charset="0"/>
                <a:cs typeface="Times New Roman" panose="02020603050405020304" pitchFamily="18" charset="0"/>
              </a:rPr>
              <a:t>L</a:t>
            </a:r>
            <a:r>
              <a:rPr lang="en-US" sz="2600" dirty="0">
                <a:effectLst/>
                <a:ea typeface="Times New Roman" panose="02020603050405020304" pitchFamily="18" charset="0"/>
                <a:cs typeface="Times New Roman" panose="02020603050405020304" pitchFamily="18" charset="0"/>
              </a:rPr>
              <a:t> = contracts that transfer an interest in </a:t>
            </a:r>
            <a:r>
              <a:rPr lang="en-US" sz="2600" b="1" dirty="0">
                <a:effectLst/>
                <a:ea typeface="Times New Roman" panose="02020603050405020304" pitchFamily="18" charset="0"/>
                <a:cs typeface="Times New Roman" panose="02020603050405020304" pitchFamily="18" charset="0"/>
              </a:rPr>
              <a:t>land</a:t>
            </a:r>
            <a:endParaRPr lang="en-US" sz="26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600" b="1" dirty="0">
                <a:effectLst/>
                <a:ea typeface="Times New Roman" panose="02020603050405020304" pitchFamily="18" charset="0"/>
                <a:cs typeface="Times New Roman" panose="02020603050405020304" pitchFamily="18" charset="0"/>
              </a:rPr>
              <a:t>E</a:t>
            </a:r>
            <a:r>
              <a:rPr lang="en-US" sz="2600" dirty="0">
                <a:effectLst/>
                <a:ea typeface="Times New Roman" panose="02020603050405020304" pitchFamily="18" charset="0"/>
                <a:cs typeface="Times New Roman" panose="02020603050405020304" pitchFamily="18" charset="0"/>
              </a:rPr>
              <a:t> = contracts in which an executor guarantees the debts of an </a:t>
            </a:r>
            <a:r>
              <a:rPr lang="en-US" sz="2600" b="1" dirty="0">
                <a:effectLst/>
                <a:ea typeface="Times New Roman" panose="02020603050405020304" pitchFamily="18" charset="0"/>
                <a:cs typeface="Times New Roman" panose="02020603050405020304" pitchFamily="18" charset="0"/>
              </a:rPr>
              <a:t>estate</a:t>
            </a:r>
            <a:r>
              <a:rPr lang="en-US" sz="2600" dirty="0">
                <a:effectLst/>
                <a:ea typeface="Times New Roman" panose="02020603050405020304" pitchFamily="18" charset="0"/>
                <a:cs typeface="Times New Roman" panose="02020603050405020304" pitchFamily="18" charset="0"/>
              </a:rPr>
              <a:t> </a:t>
            </a:r>
          </a:p>
          <a:p>
            <a:pPr marL="0" marR="0">
              <a:spcBef>
                <a:spcPts val="0"/>
              </a:spcBef>
              <a:spcAft>
                <a:spcPts val="0"/>
              </a:spcAft>
            </a:pPr>
            <a:r>
              <a:rPr lang="en-US" sz="2600" b="1" dirty="0">
                <a:effectLst/>
                <a:ea typeface="Times New Roman" panose="02020603050405020304" pitchFamily="18" charset="0"/>
                <a:cs typeface="Times New Roman" panose="02020603050405020304" pitchFamily="18" charset="0"/>
              </a:rPr>
              <a:t>G</a:t>
            </a:r>
            <a:r>
              <a:rPr lang="en-US" sz="2600" dirty="0">
                <a:effectLst/>
                <a:ea typeface="Times New Roman" panose="02020603050405020304" pitchFamily="18" charset="0"/>
                <a:cs typeface="Times New Roman" panose="02020603050405020304" pitchFamily="18" charset="0"/>
              </a:rPr>
              <a:t> = contracts for sale of </a:t>
            </a:r>
            <a:r>
              <a:rPr lang="en-US" sz="2600" b="1" dirty="0">
                <a:effectLst/>
                <a:ea typeface="Times New Roman" panose="02020603050405020304" pitchFamily="18" charset="0"/>
                <a:cs typeface="Times New Roman" panose="02020603050405020304" pitchFamily="18" charset="0"/>
              </a:rPr>
              <a:t>goods</a:t>
            </a:r>
            <a:r>
              <a:rPr lang="en-US" sz="2600" dirty="0">
                <a:effectLst/>
                <a:ea typeface="Times New Roman" panose="02020603050405020304" pitchFamily="18" charset="0"/>
                <a:cs typeface="Times New Roman" panose="02020603050405020304" pitchFamily="18" charset="0"/>
              </a:rPr>
              <a:t> over $500</a:t>
            </a:r>
          </a:p>
          <a:p>
            <a:pPr marL="457200" marR="0">
              <a:spcBef>
                <a:spcPts val="0"/>
              </a:spcBef>
              <a:spcAft>
                <a:spcPts val="0"/>
              </a:spcAft>
            </a:pPr>
            <a:r>
              <a:rPr lang="en-US" sz="2600" dirty="0">
                <a:effectLst/>
                <a:ea typeface="Times New Roman" panose="02020603050405020304" pitchFamily="18" charset="0"/>
                <a:cs typeface="Times New Roman" panose="02020603050405020304" pitchFamily="18" charset="0"/>
              </a:rPr>
              <a:t>There was a proposed revision in 2003 to $5000 that was not adopted. https://www.law.cornell.edu/ucc/2/article2</a:t>
            </a:r>
          </a:p>
          <a:p>
            <a:r>
              <a:rPr lang="en-US" sz="2600" b="1" dirty="0">
                <a:effectLst/>
                <a:ea typeface="Times New Roman" panose="02020603050405020304" pitchFamily="18" charset="0"/>
                <a:cs typeface="Times New Roman" panose="02020603050405020304" pitchFamily="18" charset="0"/>
              </a:rPr>
              <a:t>S</a:t>
            </a:r>
            <a:r>
              <a:rPr lang="en-US" sz="2600" dirty="0">
                <a:effectLst/>
                <a:ea typeface="Times New Roman" panose="02020603050405020304" pitchFamily="18" charset="0"/>
                <a:cs typeface="Times New Roman" panose="02020603050405020304" pitchFamily="18" charset="0"/>
              </a:rPr>
              <a:t> = </a:t>
            </a:r>
            <a:r>
              <a:rPr lang="en-US" sz="2600" b="1" dirty="0">
                <a:effectLst/>
                <a:ea typeface="Times New Roman" panose="02020603050405020304" pitchFamily="18" charset="0"/>
                <a:cs typeface="Times New Roman" panose="02020603050405020304" pitchFamily="18" charset="0"/>
              </a:rPr>
              <a:t>surety</a:t>
            </a:r>
            <a:r>
              <a:rPr lang="en-US" sz="2600" dirty="0">
                <a:effectLst/>
                <a:ea typeface="Times New Roman" panose="02020603050405020304" pitchFamily="18" charset="0"/>
                <a:cs typeface="Times New Roman" panose="02020603050405020304" pitchFamily="18" charset="0"/>
              </a:rPr>
              <a:t>, contracts in which one party promises to pay the debt of another</a:t>
            </a:r>
            <a:endParaRPr lang="en-US" sz="2600" dirty="0"/>
          </a:p>
        </p:txBody>
      </p:sp>
    </p:spTree>
    <p:extLst>
      <p:ext uri="{BB962C8B-B14F-4D97-AF65-F5344CB8AC3E}">
        <p14:creationId xmlns:p14="http://schemas.microsoft.com/office/powerpoint/2010/main" val="4016706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ECAF9-F5C4-4A4A-B210-BBA6F2F42D54}"/>
              </a:ext>
            </a:extLst>
          </p:cNvPr>
          <p:cNvSpPr>
            <a:spLocks noGrp="1"/>
          </p:cNvSpPr>
          <p:nvPr>
            <p:ph type="title"/>
          </p:nvPr>
        </p:nvSpPr>
        <p:spPr/>
        <p:txBody>
          <a:bodyPr/>
          <a:lstStyle/>
          <a:p>
            <a:r>
              <a:rPr lang="en-US" dirty="0"/>
              <a:t>Reasons for the Statute of Frauds</a:t>
            </a:r>
          </a:p>
        </p:txBody>
      </p:sp>
      <p:sp>
        <p:nvSpPr>
          <p:cNvPr id="3" name="Content Placeholder 2">
            <a:extLst>
              <a:ext uri="{FF2B5EF4-FFF2-40B4-BE49-F238E27FC236}">
                <a16:creationId xmlns:a16="http://schemas.microsoft.com/office/drawing/2014/main" id="{E9CB2ACD-886D-4650-8FCC-D268EC14D662}"/>
              </a:ext>
            </a:extLst>
          </p:cNvPr>
          <p:cNvSpPr>
            <a:spLocks noGrp="1"/>
          </p:cNvSpPr>
          <p:nvPr>
            <p:ph idx="1"/>
          </p:nvPr>
        </p:nvSpPr>
        <p:spPr>
          <a:xfrm>
            <a:off x="609600" y="1163637"/>
            <a:ext cx="10972800" cy="5465763"/>
          </a:xfrm>
        </p:spPr>
        <p:txBody>
          <a:bodyPr/>
          <a:lstStyle/>
          <a:p>
            <a:pPr marL="0" marR="0">
              <a:spcBef>
                <a:spcPts val="0"/>
              </a:spcBef>
              <a:spcAft>
                <a:spcPts val="0"/>
              </a:spcAft>
            </a:pPr>
            <a:r>
              <a:rPr lang="en-US" sz="2600" i="1" dirty="0">
                <a:effectLst/>
                <a:ea typeface="Times New Roman" panose="02020603050405020304" pitchFamily="18" charset="0"/>
                <a:cs typeface="Times New Roman" panose="02020603050405020304" pitchFamily="18" charset="0"/>
              </a:rPr>
              <a:t>The cautionary function</a:t>
            </a:r>
            <a:r>
              <a:rPr lang="en-US" sz="2600" dirty="0">
                <a:effectLst/>
                <a:ea typeface="Times New Roman" panose="02020603050405020304" pitchFamily="18" charset="0"/>
                <a:cs typeface="Times New Roman" panose="02020603050405020304" pitchFamily="18" charset="0"/>
              </a:rPr>
              <a:t>:  </a:t>
            </a:r>
            <a:r>
              <a:rPr lang="en-US" sz="2600" dirty="0">
                <a:ea typeface="Times New Roman" panose="02020603050405020304" pitchFamily="18" charset="0"/>
                <a:cs typeface="Times New Roman" panose="02020603050405020304" pitchFamily="18" charset="0"/>
              </a:rPr>
              <a:t>Writing </a:t>
            </a:r>
            <a:r>
              <a:rPr lang="en-US" sz="2600" dirty="0">
                <a:effectLst/>
                <a:ea typeface="Times New Roman" panose="02020603050405020304" pitchFamily="18" charset="0"/>
                <a:cs typeface="Times New Roman" panose="02020603050405020304" pitchFamily="18" charset="0"/>
              </a:rPr>
              <a:t>down the agreement makes the parties take </a:t>
            </a:r>
            <a:r>
              <a:rPr lang="en-US" sz="2600" dirty="0">
                <a:ea typeface="Times New Roman" panose="02020603050405020304" pitchFamily="18" charset="0"/>
                <a:cs typeface="Times New Roman" panose="02020603050405020304" pitchFamily="18" charset="0"/>
              </a:rPr>
              <a:t>it </a:t>
            </a:r>
            <a:r>
              <a:rPr lang="en-US" sz="2600" dirty="0">
                <a:effectLst/>
                <a:ea typeface="Times New Roman" panose="02020603050405020304" pitchFamily="18" charset="0"/>
                <a:cs typeface="Times New Roman" panose="02020603050405020304" pitchFamily="18" charset="0"/>
              </a:rPr>
              <a:t>more seriously, and makes them approach the matter less hasty.   </a:t>
            </a:r>
          </a:p>
          <a:p>
            <a:pPr marL="679450" lvl="2">
              <a:spcBef>
                <a:spcPts val="0"/>
              </a:spcBef>
              <a:spcAft>
                <a:spcPts val="0"/>
              </a:spcAft>
            </a:pPr>
            <a:r>
              <a:rPr lang="en-US" sz="2400" dirty="0">
                <a:effectLst/>
                <a:ea typeface="Times New Roman" panose="02020603050405020304" pitchFamily="18" charset="0"/>
                <a:cs typeface="Times New Roman" panose="02020603050405020304" pitchFamily="18" charset="0"/>
              </a:rPr>
              <a:t>Two problems:  does it really have this cautionary effect?  And, </a:t>
            </a:r>
            <a:r>
              <a:rPr lang="en-US" sz="2400" dirty="0" err="1">
                <a:effectLst/>
                <a:ea typeface="Times New Roman" panose="02020603050405020304" pitchFamily="18" charset="0"/>
                <a:cs typeface="Times New Roman" panose="02020603050405020304" pitchFamily="18" charset="0"/>
              </a:rPr>
              <a:t>iif</a:t>
            </a:r>
            <a:r>
              <a:rPr lang="en-US" sz="2400" dirty="0">
                <a:effectLst/>
                <a:ea typeface="Times New Roman" panose="02020603050405020304" pitchFamily="18" charset="0"/>
                <a:cs typeface="Times New Roman" panose="02020603050405020304" pitchFamily="18" charset="0"/>
              </a:rPr>
              <a:t> it does, why does the statute only apply to some categories and not others?  </a:t>
            </a:r>
            <a:r>
              <a:rPr lang="en-US" sz="2400" dirty="0">
                <a:ea typeface="Times New Roman" panose="02020603050405020304" pitchFamily="18" charset="0"/>
                <a:cs typeface="Times New Roman" panose="02020603050405020304" pitchFamily="18" charset="0"/>
              </a:rPr>
              <a:t>W</a:t>
            </a:r>
            <a:r>
              <a:rPr lang="en-US" sz="2400" dirty="0">
                <a:effectLst/>
                <a:ea typeface="Times New Roman" panose="02020603050405020304" pitchFamily="18" charset="0"/>
                <a:cs typeface="Times New Roman" panose="02020603050405020304" pitchFamily="18" charset="0"/>
              </a:rPr>
              <a:t>hy not extend the application of the statute to many other categories?</a:t>
            </a:r>
            <a:endParaRPr lang="en-US" sz="48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600" i="1" dirty="0">
                <a:effectLst/>
                <a:ea typeface="Times New Roman" panose="02020603050405020304" pitchFamily="18" charset="0"/>
                <a:cs typeface="Times New Roman" panose="02020603050405020304" pitchFamily="18" charset="0"/>
              </a:rPr>
              <a:t>The evidentiary function</a:t>
            </a:r>
            <a:r>
              <a:rPr lang="en-US" sz="2600" dirty="0">
                <a:effectLst/>
                <a:ea typeface="Times New Roman" panose="02020603050405020304" pitchFamily="18" charset="0"/>
                <a:cs typeface="Times New Roman" panose="02020603050405020304" pitchFamily="18" charset="0"/>
              </a:rPr>
              <a:t>: </a:t>
            </a:r>
            <a:r>
              <a:rPr lang="en-US" sz="2600" dirty="0">
                <a:ea typeface="Times New Roman" panose="02020603050405020304" pitchFamily="18" charset="0"/>
                <a:cs typeface="Times New Roman" panose="02020603050405020304" pitchFamily="18" charset="0"/>
              </a:rPr>
              <a:t>P</a:t>
            </a:r>
            <a:r>
              <a:rPr lang="en-US" sz="2600" dirty="0">
                <a:effectLst/>
                <a:ea typeface="Times New Roman" panose="02020603050405020304" pitchFamily="18" charset="0"/>
                <a:cs typeface="Times New Roman" panose="02020603050405020304" pitchFamily="18" charset="0"/>
              </a:rPr>
              <a:t>revent fraud:  without a written contract you could lie about there being a contract or about the terms of the contract.</a:t>
            </a:r>
            <a:r>
              <a:rPr lang="en-US" sz="2800" dirty="0">
                <a:effectLst/>
                <a:ea typeface="Times New Roman" panose="02020603050405020304" pitchFamily="18" charset="0"/>
                <a:cs typeface="Times New Roman" panose="02020603050405020304" pitchFamily="18" charset="0"/>
              </a:rPr>
              <a:t>   </a:t>
            </a:r>
          </a:p>
          <a:p>
            <a:pPr marL="679450" lvl="2">
              <a:spcBef>
                <a:spcPts val="0"/>
              </a:spcBef>
              <a:spcAft>
                <a:spcPts val="0"/>
              </a:spcAft>
            </a:pPr>
            <a:r>
              <a:rPr lang="en-US" dirty="0">
                <a:effectLst/>
                <a:ea typeface="Times New Roman" panose="02020603050405020304" pitchFamily="18" charset="0"/>
                <a:cs typeface="Times New Roman" panose="02020603050405020304" pitchFamily="18" charset="0"/>
              </a:rPr>
              <a:t>Problem:  This prevents one kind of fraud, but it makes another kind possible.  Suppose you and I make an oral contract; there are lots of witnesses, so there is no question that we made a contract and no question as to what the terms are.  We don't put the contract in writing.  Then something happens, and I want out--say, market prices fall.  So I say, "Yes, I promised, but the contract is not in writing, so it is not enforceable."  </a:t>
            </a:r>
          </a:p>
          <a:p>
            <a:endParaRPr lang="en-US" dirty="0"/>
          </a:p>
        </p:txBody>
      </p:sp>
    </p:spTree>
    <p:extLst>
      <p:ext uri="{BB962C8B-B14F-4D97-AF65-F5344CB8AC3E}">
        <p14:creationId xmlns:p14="http://schemas.microsoft.com/office/powerpoint/2010/main" val="1179317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1AB41-9B2C-4A32-AB72-651AF701C6DC}"/>
              </a:ext>
            </a:extLst>
          </p:cNvPr>
          <p:cNvSpPr>
            <a:spLocks noGrp="1"/>
          </p:cNvSpPr>
          <p:nvPr>
            <p:ph type="title"/>
          </p:nvPr>
        </p:nvSpPr>
        <p:spPr/>
        <p:txBody>
          <a:bodyPr/>
          <a:lstStyle/>
          <a:p>
            <a:r>
              <a:rPr lang="en-US" dirty="0"/>
              <a:t>Ways Around The Statute</a:t>
            </a:r>
          </a:p>
        </p:txBody>
      </p:sp>
      <p:sp>
        <p:nvSpPr>
          <p:cNvPr id="3" name="Content Placeholder 2">
            <a:extLst>
              <a:ext uri="{FF2B5EF4-FFF2-40B4-BE49-F238E27FC236}">
                <a16:creationId xmlns:a16="http://schemas.microsoft.com/office/drawing/2014/main" id="{F3753B86-77F8-4961-81AD-041A2955FAC6}"/>
              </a:ext>
            </a:extLst>
          </p:cNvPr>
          <p:cNvSpPr>
            <a:spLocks noGrp="1"/>
          </p:cNvSpPr>
          <p:nvPr>
            <p:ph idx="1"/>
          </p:nvPr>
        </p:nvSpPr>
        <p:spPr>
          <a:xfrm>
            <a:off x="609600" y="1163637"/>
            <a:ext cx="10972800" cy="5618163"/>
          </a:xfrm>
        </p:spPr>
        <p:txBody>
          <a:bodyPr/>
          <a:lstStyle/>
          <a:p>
            <a:r>
              <a:rPr lang="en-US" sz="2600" i="1" dirty="0"/>
              <a:t>Any writing will do</a:t>
            </a:r>
            <a:r>
              <a:rPr lang="en-US" sz="2600" dirty="0"/>
              <a:t>: Courts very liberal about what counts as a writing to satisfy the statute of frauds. The contract itself does not have to be in writing.  Any writing </a:t>
            </a:r>
            <a:r>
              <a:rPr lang="en-US" sz="2600" i="1" dirty="0"/>
              <a:t>sufficient to show a contract was made </a:t>
            </a:r>
            <a:r>
              <a:rPr lang="en-US" sz="2600" dirty="0"/>
              <a:t>will do.  </a:t>
            </a:r>
          </a:p>
          <a:p>
            <a:r>
              <a:rPr lang="en-US" sz="2600" i="1" dirty="0"/>
              <a:t>Restitution</a:t>
            </a:r>
            <a:r>
              <a:rPr lang="en-US" sz="2600" dirty="0"/>
              <a:t>: Sue off the contract in restitution when the plaintiff has conferred a benefit on the defendant.</a:t>
            </a:r>
          </a:p>
          <a:p>
            <a:r>
              <a:rPr lang="en-US" sz="2600" i="1" dirty="0"/>
              <a:t>Reliance on the promise (with or without conferring a benefit):</a:t>
            </a:r>
          </a:p>
          <a:p>
            <a:pPr lvl="1"/>
            <a:r>
              <a:rPr lang="en-US" i="1" dirty="0"/>
              <a:t>Promissory estoppel</a:t>
            </a:r>
            <a:r>
              <a:rPr lang="en-US" dirty="0"/>
              <a:t>: Some courts will let you sue on a promissory estoppel cause of action. </a:t>
            </a:r>
          </a:p>
          <a:p>
            <a:pPr lvl="1"/>
            <a:r>
              <a:rPr lang="en-US" i="1" dirty="0"/>
              <a:t>Equitable estoppel: </a:t>
            </a:r>
            <a:r>
              <a:rPr lang="en-US" dirty="0">
                <a:cs typeface="Times New Roman" panose="02020603050405020304" pitchFamily="18" charset="0"/>
              </a:rPr>
              <a:t>B</a:t>
            </a:r>
            <a:r>
              <a:rPr lang="en-US" dirty="0">
                <a:effectLst/>
                <a:ea typeface="Times New Roman" panose="02020603050405020304" pitchFamily="18" charset="0"/>
                <a:cs typeface="Times New Roman" panose="02020603050405020304" pitchFamily="18" charset="0"/>
              </a:rPr>
              <a:t>ecause of the plaintiff’s reliance, the defendant is estopped (legally prevented) from raising the statute of frauds as a defense. So the promise ends up being enforceable. </a:t>
            </a:r>
            <a:r>
              <a:rPr lang="en-US" dirty="0">
                <a:ea typeface="Times New Roman" panose="02020603050405020304" pitchFamily="18" charset="0"/>
                <a:cs typeface="Times New Roman" panose="02020603050405020304" pitchFamily="18" charset="0"/>
              </a:rPr>
              <a:t>M</a:t>
            </a:r>
            <a:r>
              <a:rPr lang="en-US" dirty="0">
                <a:effectLst/>
                <a:ea typeface="Times New Roman" panose="02020603050405020304" pitchFamily="18" charset="0"/>
                <a:cs typeface="Times New Roman" panose="02020603050405020304" pitchFamily="18" charset="0"/>
              </a:rPr>
              <a:t>akes sense if the purpose of the statute is evidentiary. The reliance is evidence of the contract.  </a:t>
            </a:r>
          </a:p>
          <a:p>
            <a:pPr lvl="1"/>
            <a:endParaRPr lang="en-US" sz="2400" dirty="0"/>
          </a:p>
          <a:p>
            <a:endParaRPr lang="en-US" dirty="0"/>
          </a:p>
        </p:txBody>
      </p:sp>
    </p:spTree>
    <p:extLst>
      <p:ext uri="{BB962C8B-B14F-4D97-AF65-F5344CB8AC3E}">
        <p14:creationId xmlns:p14="http://schemas.microsoft.com/office/powerpoint/2010/main" val="3275149081"/>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1752</TotalTime>
  <Words>505</Words>
  <Application>Microsoft Office PowerPoint</Application>
  <PresentationFormat>Widescreen</PresentationFormat>
  <Paragraphs>24</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Garamond</vt:lpstr>
      <vt:lpstr>Wingdings</vt:lpstr>
      <vt:lpstr>Edge</vt:lpstr>
      <vt:lpstr>Statute of Frauds</vt:lpstr>
      <vt:lpstr>Effect of the Statute of Frauds</vt:lpstr>
      <vt:lpstr>Basic Categories</vt:lpstr>
      <vt:lpstr>Reasons for the Statute of Frauds</vt:lpstr>
      <vt:lpstr>Ways Around The Statute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392</cp:revision>
  <dcterms:created xsi:type="dcterms:W3CDTF">2004-02-07T15:09:36Z</dcterms:created>
  <dcterms:modified xsi:type="dcterms:W3CDTF">2021-11-14T16:57:20Z</dcterms:modified>
</cp:coreProperties>
</file>